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72" r:id="rId2"/>
    <p:sldId id="273" r:id="rId3"/>
    <p:sldId id="282" r:id="rId4"/>
    <p:sldId id="259" r:id="rId5"/>
    <p:sldId id="283" r:id="rId6"/>
    <p:sldId id="278" r:id="rId7"/>
    <p:sldId id="284" r:id="rId8"/>
    <p:sldId id="263" r:id="rId9"/>
    <p:sldId id="281" r:id="rId10"/>
    <p:sldId id="286" r:id="rId11"/>
    <p:sldId id="288" r:id="rId12"/>
    <p:sldId id="292" r:id="rId13"/>
    <p:sldId id="28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8B7"/>
    <a:srgbClr val="A09D79"/>
    <a:srgbClr val="AD5C4D"/>
    <a:srgbClr val="543E35"/>
    <a:srgbClr val="637700"/>
    <a:srgbClr val="FFF4ED"/>
    <a:srgbClr val="5E6A76"/>
    <a:srgbClr val="000000"/>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830"/>
  </p:normalViewPr>
  <p:slideViewPr>
    <p:cSldViewPr snapToGrid="0">
      <p:cViewPr varScale="1">
        <p:scale>
          <a:sx n="81" d="100"/>
          <a:sy n="81" d="100"/>
        </p:scale>
        <p:origin x="662" y="48"/>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5/19/2023</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5/19/2023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a:t>
            </a:fld>
            <a:endParaRPr lang="en-US" dirty="0"/>
          </a:p>
        </p:txBody>
      </p:sp>
    </p:spTree>
    <p:extLst>
      <p:ext uri="{BB962C8B-B14F-4D97-AF65-F5344CB8AC3E}">
        <p14:creationId xmlns:p14="http://schemas.microsoft.com/office/powerpoint/2010/main" val="2915729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p:txBody>
          <a:bodyPr/>
          <a:lstStyle/>
          <a:p>
            <a:r>
              <a:rPr lang="en-US" dirty="0"/>
              <a:t>Water Level Indicator</a:t>
            </a:r>
          </a:p>
        </p:txBody>
      </p:sp>
      <p:sp>
        <p:nvSpPr>
          <p:cNvPr id="6" name="TextBox 5">
            <a:extLst>
              <a:ext uri="{FF2B5EF4-FFF2-40B4-BE49-F238E27FC236}">
                <a16:creationId xmlns:a16="http://schemas.microsoft.com/office/drawing/2014/main" id="{05648354-6404-DF5B-035B-88F642D30E78}"/>
              </a:ext>
            </a:extLst>
          </p:cNvPr>
          <p:cNvSpPr txBox="1"/>
          <p:nvPr/>
        </p:nvSpPr>
        <p:spPr>
          <a:xfrm>
            <a:off x="6396266" y="5227805"/>
            <a:ext cx="5653377" cy="1015663"/>
          </a:xfrm>
          <a:prstGeom prst="rect">
            <a:avLst/>
          </a:prstGeom>
          <a:noFill/>
        </p:spPr>
        <p:txBody>
          <a:bodyPr wrap="square" rtlCol="0">
            <a:spAutoFit/>
          </a:bodyPr>
          <a:lstStyle/>
          <a:p>
            <a:r>
              <a:rPr lang="en-US" sz="2000" dirty="0"/>
              <a:t>By,</a:t>
            </a:r>
          </a:p>
          <a:p>
            <a:r>
              <a:rPr lang="en-US" sz="2000" dirty="0"/>
              <a:t>	Manoj .R(21BCS170)</a:t>
            </a:r>
          </a:p>
          <a:p>
            <a:r>
              <a:rPr lang="en-US" sz="2000" dirty="0"/>
              <a:t>	MUTHU KUMARA SAMY S(21BCS171)</a:t>
            </a:r>
            <a:endParaRPr lang="en-IN" sz="2000" dirty="0"/>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F15E91-9077-3AEE-DC15-ADD23432CCF8}"/>
              </a:ext>
            </a:extLst>
          </p:cNvPr>
          <p:cNvSpPr txBox="1"/>
          <p:nvPr/>
        </p:nvSpPr>
        <p:spPr>
          <a:xfrm>
            <a:off x="596348" y="469127"/>
            <a:ext cx="8054671" cy="584775"/>
          </a:xfrm>
          <a:prstGeom prst="rect">
            <a:avLst/>
          </a:prstGeom>
          <a:noFill/>
        </p:spPr>
        <p:txBody>
          <a:bodyPr wrap="square" rtlCol="0">
            <a:spAutoFit/>
          </a:bodyPr>
          <a:lstStyle/>
          <a:p>
            <a:r>
              <a:rPr lang="en-IN" sz="3200" dirty="0"/>
              <a:t>LOW</a:t>
            </a:r>
          </a:p>
        </p:txBody>
      </p:sp>
      <p:pic>
        <p:nvPicPr>
          <p:cNvPr id="3" name="Picture 2">
            <a:extLst>
              <a:ext uri="{FF2B5EF4-FFF2-40B4-BE49-F238E27FC236}">
                <a16:creationId xmlns:a16="http://schemas.microsoft.com/office/drawing/2014/main" id="{AF327C70-272A-8E44-7350-885C9D1EC032}"/>
              </a:ext>
            </a:extLst>
          </p:cNvPr>
          <p:cNvPicPr>
            <a:picLocks noChangeAspect="1"/>
          </p:cNvPicPr>
          <p:nvPr/>
        </p:nvPicPr>
        <p:blipFill>
          <a:blip r:embed="rId2"/>
          <a:stretch>
            <a:fillRect/>
          </a:stretch>
        </p:blipFill>
        <p:spPr>
          <a:xfrm>
            <a:off x="6498738" y="1395167"/>
            <a:ext cx="4304562" cy="3219813"/>
          </a:xfrm>
          <a:prstGeom prst="rect">
            <a:avLst/>
          </a:prstGeom>
        </p:spPr>
      </p:pic>
      <p:pic>
        <p:nvPicPr>
          <p:cNvPr id="7" name="Picture 6">
            <a:extLst>
              <a:ext uri="{FF2B5EF4-FFF2-40B4-BE49-F238E27FC236}">
                <a16:creationId xmlns:a16="http://schemas.microsoft.com/office/drawing/2014/main" id="{20AE1598-EED3-DA27-3AA4-23697C26694F}"/>
              </a:ext>
            </a:extLst>
          </p:cNvPr>
          <p:cNvPicPr>
            <a:picLocks noChangeAspect="1"/>
          </p:cNvPicPr>
          <p:nvPr/>
        </p:nvPicPr>
        <p:blipFill>
          <a:blip r:embed="rId3"/>
          <a:stretch>
            <a:fillRect/>
          </a:stretch>
        </p:blipFill>
        <p:spPr>
          <a:xfrm>
            <a:off x="804764" y="1290573"/>
            <a:ext cx="4584225" cy="3429000"/>
          </a:xfrm>
          <a:prstGeom prst="rect">
            <a:avLst/>
          </a:prstGeom>
        </p:spPr>
      </p:pic>
    </p:spTree>
    <p:extLst>
      <p:ext uri="{BB962C8B-B14F-4D97-AF65-F5344CB8AC3E}">
        <p14:creationId xmlns:p14="http://schemas.microsoft.com/office/powerpoint/2010/main" val="1458189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78B32E-8AE4-2449-E02E-B28E526B9902}"/>
              </a:ext>
            </a:extLst>
          </p:cNvPr>
          <p:cNvSpPr txBox="1"/>
          <p:nvPr/>
        </p:nvSpPr>
        <p:spPr>
          <a:xfrm>
            <a:off x="492981" y="421419"/>
            <a:ext cx="4603805" cy="584775"/>
          </a:xfrm>
          <a:prstGeom prst="rect">
            <a:avLst/>
          </a:prstGeom>
          <a:noFill/>
        </p:spPr>
        <p:txBody>
          <a:bodyPr wrap="square" rtlCol="0">
            <a:spAutoFit/>
          </a:bodyPr>
          <a:lstStyle/>
          <a:p>
            <a:r>
              <a:rPr lang="en-IN" sz="3200" dirty="0"/>
              <a:t>High</a:t>
            </a:r>
            <a:r>
              <a:rPr lang="en-IN" dirty="0"/>
              <a:t>:</a:t>
            </a:r>
          </a:p>
        </p:txBody>
      </p:sp>
      <p:pic>
        <p:nvPicPr>
          <p:cNvPr id="2" name="Picture 1">
            <a:extLst>
              <a:ext uri="{FF2B5EF4-FFF2-40B4-BE49-F238E27FC236}">
                <a16:creationId xmlns:a16="http://schemas.microsoft.com/office/drawing/2014/main" id="{8BD65E34-3D2A-3315-A32A-57F245433C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249356" y="2187018"/>
            <a:ext cx="3847430" cy="2917343"/>
          </a:xfrm>
          <a:prstGeom prst="rect">
            <a:avLst/>
          </a:prstGeom>
          <a:noFill/>
          <a:ln>
            <a:noFill/>
          </a:ln>
        </p:spPr>
      </p:pic>
      <p:pic>
        <p:nvPicPr>
          <p:cNvPr id="3" name="Picture 2">
            <a:extLst>
              <a:ext uri="{FF2B5EF4-FFF2-40B4-BE49-F238E27FC236}">
                <a16:creationId xmlns:a16="http://schemas.microsoft.com/office/drawing/2014/main" id="{61999708-3305-2827-689E-50AA2950D3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1479" y="2187019"/>
            <a:ext cx="3969539" cy="2917343"/>
          </a:xfrm>
          <a:prstGeom prst="rect">
            <a:avLst/>
          </a:prstGeom>
        </p:spPr>
      </p:pic>
    </p:spTree>
    <p:extLst>
      <p:ext uri="{BB962C8B-B14F-4D97-AF65-F5344CB8AC3E}">
        <p14:creationId xmlns:p14="http://schemas.microsoft.com/office/powerpoint/2010/main" val="2241262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D0AD7D-0A70-F0DA-739D-677F99C2A6C7}"/>
              </a:ext>
            </a:extLst>
          </p:cNvPr>
          <p:cNvSpPr txBox="1"/>
          <p:nvPr/>
        </p:nvSpPr>
        <p:spPr>
          <a:xfrm>
            <a:off x="286247" y="182880"/>
            <a:ext cx="4675367" cy="584775"/>
          </a:xfrm>
          <a:prstGeom prst="rect">
            <a:avLst/>
          </a:prstGeom>
          <a:noFill/>
        </p:spPr>
        <p:txBody>
          <a:bodyPr wrap="square" rtlCol="0">
            <a:spAutoFit/>
          </a:bodyPr>
          <a:lstStyle/>
          <a:p>
            <a:r>
              <a:rPr lang="en-IN" sz="3200" dirty="0"/>
              <a:t>Limitations:</a:t>
            </a:r>
          </a:p>
        </p:txBody>
      </p:sp>
      <p:sp>
        <p:nvSpPr>
          <p:cNvPr id="5" name="TextBox 4">
            <a:extLst>
              <a:ext uri="{FF2B5EF4-FFF2-40B4-BE49-F238E27FC236}">
                <a16:creationId xmlns:a16="http://schemas.microsoft.com/office/drawing/2014/main" id="{9A74EBD0-AC72-60EF-5B3B-B76E60789527}"/>
              </a:ext>
            </a:extLst>
          </p:cNvPr>
          <p:cNvSpPr txBox="1"/>
          <p:nvPr/>
        </p:nvSpPr>
        <p:spPr>
          <a:xfrm>
            <a:off x="1685677" y="1343770"/>
            <a:ext cx="7466274" cy="1938992"/>
          </a:xfrm>
          <a:prstGeom prst="rect">
            <a:avLst/>
          </a:prstGeom>
          <a:noFill/>
        </p:spPr>
        <p:txBody>
          <a:bodyPr wrap="square" rtlCol="0">
            <a:spAutoFit/>
          </a:bodyPr>
          <a:lstStyle/>
          <a:p>
            <a:pPr marL="285750" indent="-285750">
              <a:buFont typeface="Arial" panose="020B0604020202020204" pitchFamily="34" charset="0"/>
              <a:buChar char="•"/>
            </a:pPr>
            <a:r>
              <a:rPr lang="en-IN" sz="4000" dirty="0"/>
              <a:t>Heating Problem due to stray capacitances.</a:t>
            </a:r>
          </a:p>
          <a:p>
            <a:pPr marL="285750" indent="-285750">
              <a:buFont typeface="Arial" panose="020B0604020202020204" pitchFamily="34" charset="0"/>
              <a:buChar char="•"/>
            </a:pPr>
            <a:r>
              <a:rPr lang="en-IN" sz="4000" dirty="0"/>
              <a:t>Neck Strain</a:t>
            </a:r>
          </a:p>
        </p:txBody>
      </p:sp>
    </p:spTree>
    <p:extLst>
      <p:ext uri="{BB962C8B-B14F-4D97-AF65-F5344CB8AC3E}">
        <p14:creationId xmlns:p14="http://schemas.microsoft.com/office/powerpoint/2010/main" val="3951237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DED7D26-0AFF-89DE-3FA3-7F692631D128}"/>
              </a:ext>
            </a:extLst>
          </p:cNvPr>
          <p:cNvSpPr>
            <a:spLocks noGrp="1"/>
          </p:cNvSpPr>
          <p:nvPr>
            <p:ph type="subTitle" idx="1"/>
          </p:nvPr>
        </p:nvSpPr>
        <p:spPr>
          <a:xfrm>
            <a:off x="111317" y="167073"/>
            <a:ext cx="4458031" cy="1655762"/>
          </a:xfrm>
        </p:spPr>
        <p:txBody>
          <a:bodyPr>
            <a:normAutofit/>
          </a:bodyPr>
          <a:lstStyle/>
          <a:p>
            <a:r>
              <a:rPr lang="en-IN" sz="4400" dirty="0"/>
              <a:t>Conclusion:</a:t>
            </a:r>
          </a:p>
        </p:txBody>
      </p:sp>
      <p:sp>
        <p:nvSpPr>
          <p:cNvPr id="4" name="TextBox 3">
            <a:extLst>
              <a:ext uri="{FF2B5EF4-FFF2-40B4-BE49-F238E27FC236}">
                <a16:creationId xmlns:a16="http://schemas.microsoft.com/office/drawing/2014/main" id="{FDB8BB1F-98C7-9550-DD43-1E99EC057D46}"/>
              </a:ext>
            </a:extLst>
          </p:cNvPr>
          <p:cNvSpPr txBox="1"/>
          <p:nvPr/>
        </p:nvSpPr>
        <p:spPr>
          <a:xfrm>
            <a:off x="1129085" y="856357"/>
            <a:ext cx="9684689" cy="5693866"/>
          </a:xfrm>
          <a:prstGeom prst="rect">
            <a:avLst/>
          </a:prstGeom>
          <a:noFill/>
        </p:spPr>
        <p:txBody>
          <a:bodyPr wrap="square" rtlCol="0">
            <a:spAutoFit/>
          </a:bodyPr>
          <a:lstStyle/>
          <a:p>
            <a:pPr marL="457200" indent="-457200">
              <a:buFont typeface="Arial" panose="020B0604020202020204" pitchFamily="34" charset="0"/>
              <a:buChar char="•"/>
            </a:pPr>
            <a:r>
              <a:rPr lang="en-IN" sz="2800" b="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project was intended to design a simple and low cost water</a:t>
            </a:r>
            <a:r>
              <a:rPr lang="en-IN" sz="2800" dirty="0">
                <a:solidFill>
                  <a:srgbClr val="000000"/>
                </a:solidFill>
                <a:effectLst/>
                <a:latin typeface="Calibri" panose="020F0502020204030204" pitchFamily="34" charset="0"/>
                <a:ea typeface="Calibri" panose="020F0502020204030204" pitchFamily="34" charset="0"/>
              </a:rPr>
              <a:t> </a:t>
            </a:r>
            <a:r>
              <a:rPr lang="en-IN" sz="2800" b="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level indicator.</a:t>
            </a:r>
          </a:p>
          <a:p>
            <a:pPr marL="457200" indent="-457200">
              <a:buFont typeface="Arial" panose="020B0604020202020204" pitchFamily="34" charset="0"/>
              <a:buChar char="•"/>
            </a:pPr>
            <a:endParaRPr lang="en-IN"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IN" sz="2800" b="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This is not only for water tank but also used for</a:t>
            </a:r>
            <a:r>
              <a:rPr lang="en-IN" sz="2800" dirty="0">
                <a:solidFill>
                  <a:srgbClr val="000000"/>
                </a:solidFill>
                <a:effectLst/>
                <a:latin typeface="Calibri" panose="020F0502020204030204" pitchFamily="34" charset="0"/>
                <a:ea typeface="Calibri" panose="020F0502020204030204" pitchFamily="34" charset="0"/>
              </a:rPr>
              <a:t> </a:t>
            </a:r>
            <a:r>
              <a:rPr lang="en-IN" sz="2800" b="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oil level and chemical lab. </a:t>
            </a:r>
          </a:p>
          <a:p>
            <a:pPr marL="457200" indent="-457200">
              <a:buFont typeface="Arial" panose="020B0604020202020204" pitchFamily="34" charset="0"/>
              <a:buChar char="•"/>
            </a:pPr>
            <a:endParaRPr lang="en-IN"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IN" sz="2800" b="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design this system, we used transistor as a platform and local materials for low cost. </a:t>
            </a:r>
          </a:p>
          <a:p>
            <a:pPr marL="457200" indent="-457200">
              <a:buFont typeface="Arial" panose="020B0604020202020204" pitchFamily="34" charset="0"/>
              <a:buChar char="•"/>
            </a:pPr>
            <a:endParaRPr lang="en-IN"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IN" sz="2800" b="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 tried to design a system in such a way that its components will be able to</a:t>
            </a:r>
            <a:r>
              <a:rPr lang="en-IN" sz="2800" dirty="0">
                <a:solidFill>
                  <a:srgbClr val="000000"/>
                </a:solidFill>
                <a:effectLst/>
                <a:latin typeface="Calibri" panose="020F0502020204030204" pitchFamily="34" charset="0"/>
                <a:ea typeface="Calibri" panose="020F0502020204030204" pitchFamily="34" charset="0"/>
              </a:rPr>
              <a:t> </a:t>
            </a:r>
            <a:r>
              <a:rPr lang="en-IN" sz="2800" b="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prevent the wastage of water.</a:t>
            </a:r>
          </a:p>
          <a:p>
            <a:pPr marL="457200" indent="-457200">
              <a:buFont typeface="Arial" panose="020B0604020202020204" pitchFamily="34" charset="0"/>
              <a:buChar char="•"/>
            </a:pPr>
            <a:endParaRPr lang="en-IN" sz="2800" b="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IN" sz="2800" b="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whole system operates automatically. </a:t>
            </a:r>
            <a:endParaRPr lang="en-IN" sz="2800" dirty="0"/>
          </a:p>
        </p:txBody>
      </p:sp>
    </p:spTree>
    <p:extLst>
      <p:ext uri="{BB962C8B-B14F-4D97-AF65-F5344CB8AC3E}">
        <p14:creationId xmlns:p14="http://schemas.microsoft.com/office/powerpoint/2010/main" val="12031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4BD302-1C94-F952-4DA0-39F18F41097F}"/>
              </a:ext>
            </a:extLst>
          </p:cNvPr>
          <p:cNvSpPr txBox="1"/>
          <p:nvPr/>
        </p:nvSpPr>
        <p:spPr>
          <a:xfrm>
            <a:off x="389614" y="445273"/>
            <a:ext cx="7442421" cy="707886"/>
          </a:xfrm>
          <a:prstGeom prst="rect">
            <a:avLst/>
          </a:prstGeom>
          <a:noFill/>
        </p:spPr>
        <p:txBody>
          <a:bodyPr wrap="square" rtlCol="0">
            <a:spAutoFit/>
          </a:bodyPr>
          <a:lstStyle/>
          <a:p>
            <a:r>
              <a:rPr lang="en-US" sz="4000" dirty="0"/>
              <a:t>Problem Statement:</a:t>
            </a:r>
            <a:endParaRPr lang="en-IN" sz="4000" dirty="0"/>
          </a:p>
        </p:txBody>
      </p:sp>
      <p:sp>
        <p:nvSpPr>
          <p:cNvPr id="9" name="TextBox 8">
            <a:extLst>
              <a:ext uri="{FF2B5EF4-FFF2-40B4-BE49-F238E27FC236}">
                <a16:creationId xmlns:a16="http://schemas.microsoft.com/office/drawing/2014/main" id="{16471C2E-1BF1-E47A-0102-5FF66ABD43F1}"/>
              </a:ext>
            </a:extLst>
          </p:cNvPr>
          <p:cNvSpPr txBox="1"/>
          <p:nvPr/>
        </p:nvSpPr>
        <p:spPr>
          <a:xfrm>
            <a:off x="1025718" y="1391478"/>
            <a:ext cx="10789920" cy="3970318"/>
          </a:xfrm>
          <a:prstGeom prst="rect">
            <a:avLst/>
          </a:prstGeom>
          <a:noFill/>
        </p:spPr>
        <p:txBody>
          <a:bodyPr wrap="square" rtlCol="0">
            <a:spAutoFit/>
          </a:bodyPr>
          <a:lstStyle/>
          <a:p>
            <a:pPr marL="457200" indent="-457200">
              <a:buFont typeface="Arial" panose="020B0604020202020204" pitchFamily="34" charset="0"/>
              <a:buChar char="•"/>
            </a:pPr>
            <a:r>
              <a:rPr lang="en-IN" sz="2800" b="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drinking water crisis in Asia is reaching alarming proportions. It might very soon attain the nature of global crisis. </a:t>
            </a:r>
          </a:p>
          <a:p>
            <a:pPr marL="457200" indent="-457200">
              <a:buFont typeface="Arial" panose="020B0604020202020204" pitchFamily="34" charset="0"/>
              <a:buChar char="•"/>
            </a:pPr>
            <a:endParaRPr lang="en-IN"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IN" sz="2800" b="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Hence, it is of utmost importance to preserve water for human beings. In many houses there is unnecessary wastage of water due to overflow in overhead tanks. </a:t>
            </a:r>
          </a:p>
          <a:p>
            <a:pPr marL="457200" indent="-457200">
              <a:buFont typeface="Arial" panose="020B0604020202020204" pitchFamily="34" charset="0"/>
              <a:buChar char="•"/>
            </a:pPr>
            <a:endParaRPr lang="en-IN"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IN" sz="2800" b="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Automatic Water Level Indicator and Controller can provide a solution to this problem</a:t>
            </a:r>
            <a:endParaRPr lang="en-IN" sz="2800" dirty="0"/>
          </a:p>
        </p:txBody>
      </p:sp>
    </p:spTree>
    <p:extLst>
      <p:ext uri="{BB962C8B-B14F-4D97-AF65-F5344CB8AC3E}">
        <p14:creationId xmlns:p14="http://schemas.microsoft.com/office/powerpoint/2010/main" val="3474133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741974-A05D-B736-5933-791439CD89D9}"/>
              </a:ext>
            </a:extLst>
          </p:cNvPr>
          <p:cNvSpPr txBox="1"/>
          <p:nvPr/>
        </p:nvSpPr>
        <p:spPr>
          <a:xfrm>
            <a:off x="381663" y="532737"/>
            <a:ext cx="8412480" cy="830997"/>
          </a:xfrm>
          <a:prstGeom prst="rect">
            <a:avLst/>
          </a:prstGeom>
          <a:noFill/>
        </p:spPr>
        <p:txBody>
          <a:bodyPr wrap="square" rtlCol="0">
            <a:spAutoFit/>
          </a:bodyPr>
          <a:lstStyle/>
          <a:p>
            <a:r>
              <a:rPr lang="en-US" sz="4800" dirty="0"/>
              <a:t>Introduction</a:t>
            </a:r>
            <a:r>
              <a:rPr lang="en-US" dirty="0"/>
              <a:t>:</a:t>
            </a:r>
            <a:endParaRPr lang="en-IN" dirty="0"/>
          </a:p>
        </p:txBody>
      </p:sp>
      <p:sp>
        <p:nvSpPr>
          <p:cNvPr id="6" name="TextBox 5">
            <a:extLst>
              <a:ext uri="{FF2B5EF4-FFF2-40B4-BE49-F238E27FC236}">
                <a16:creationId xmlns:a16="http://schemas.microsoft.com/office/drawing/2014/main" id="{0BD5BD85-2622-1D75-DD58-7A263C2718B3}"/>
              </a:ext>
            </a:extLst>
          </p:cNvPr>
          <p:cNvSpPr txBox="1"/>
          <p:nvPr/>
        </p:nvSpPr>
        <p:spPr>
          <a:xfrm>
            <a:off x="507982" y="1164134"/>
            <a:ext cx="10964848" cy="4893647"/>
          </a:xfrm>
          <a:prstGeom prst="rect">
            <a:avLst/>
          </a:prstGeom>
          <a:noFill/>
        </p:spPr>
        <p:txBody>
          <a:bodyPr wrap="square" rtlCol="0">
            <a:spAutoFit/>
          </a:bodyPr>
          <a:lstStyle/>
          <a:p>
            <a:pPr marL="457200" indent="-457200">
              <a:buFont typeface="Arial" panose="020B0604020202020204" pitchFamily="34" charset="0"/>
              <a:buChar char="•"/>
            </a:pPr>
            <a:r>
              <a:rPr lang="en-IN" sz="2600" dirty="0">
                <a:solidFill>
                  <a:srgbClr val="000000"/>
                </a:solidFill>
                <a:effectLst/>
                <a:latin typeface="Times New Roman" panose="02020603050405020304" pitchFamily="18" charset="0"/>
                <a:ea typeface="Times New Roman" panose="02020603050405020304" pitchFamily="18" charset="0"/>
              </a:rPr>
              <a:t>A water level indicator is a system that relays information back to a control panel to indicate whether a body of water has a high or low water level.</a:t>
            </a:r>
          </a:p>
          <a:p>
            <a:pPr marL="457200" indent="-457200">
              <a:buFont typeface="Arial" panose="020B0604020202020204" pitchFamily="34" charset="0"/>
              <a:buChar char="•"/>
            </a:pPr>
            <a:endParaRPr lang="en-IN" sz="2600" dirty="0">
              <a:solidFill>
                <a:srgbClr val="000000"/>
              </a:solidFill>
              <a:latin typeface="Times New Roman" panose="02020603050405020304" pitchFamily="18" charset="0"/>
              <a:ea typeface="Times New Roman" panose="02020603050405020304" pitchFamily="18" charset="0"/>
            </a:endParaRPr>
          </a:p>
          <a:p>
            <a:pPr marL="457200" indent="-457200">
              <a:buFont typeface="Arial" panose="020B0604020202020204" pitchFamily="34" charset="0"/>
              <a:buChar char="•"/>
            </a:pPr>
            <a:r>
              <a:rPr lang="en-IN" sz="2600" dirty="0">
                <a:solidFill>
                  <a:srgbClr val="000000"/>
                </a:solidFill>
                <a:effectLst/>
                <a:latin typeface="Times New Roman" panose="02020603050405020304" pitchFamily="18" charset="0"/>
                <a:ea typeface="Times New Roman" panose="02020603050405020304" pitchFamily="18" charset="0"/>
              </a:rPr>
              <a:t>Some water level indicators use a combination of probe sensors or float switches to sense water levels.</a:t>
            </a:r>
          </a:p>
          <a:p>
            <a:pPr marL="457200" indent="-457200">
              <a:buFont typeface="Arial" panose="020B0604020202020204" pitchFamily="34" charset="0"/>
              <a:buChar char="•"/>
            </a:pPr>
            <a:endParaRPr lang="en-IN" sz="2600" dirty="0">
              <a:solidFill>
                <a:srgbClr val="000000"/>
              </a:solidFill>
              <a:latin typeface="Times New Roman" panose="02020603050405020304" pitchFamily="18" charset="0"/>
              <a:ea typeface="Times New Roman" panose="02020603050405020304" pitchFamily="18" charset="0"/>
            </a:endParaRPr>
          </a:p>
          <a:p>
            <a:pPr marL="457200" indent="-457200">
              <a:buFont typeface="Arial" panose="020B0604020202020204" pitchFamily="34" charset="0"/>
              <a:buChar char="•"/>
            </a:pPr>
            <a:r>
              <a:rPr lang="en-IN" sz="2600" dirty="0">
                <a:solidFill>
                  <a:srgbClr val="000000"/>
                </a:solidFill>
                <a:effectLst/>
                <a:latin typeface="Times New Roman" panose="02020603050405020304" pitchFamily="18" charset="0"/>
                <a:ea typeface="Times New Roman" panose="02020603050405020304" pitchFamily="18" charset="0"/>
              </a:rPr>
              <a:t> It is used to show the level of water in an overhead tank, this keep the user informed about the water level at all the time and avoids the situation of water running out when it is most needed.</a:t>
            </a:r>
          </a:p>
          <a:p>
            <a:pPr marL="457200" indent="-457200">
              <a:buFont typeface="Arial" panose="020B0604020202020204" pitchFamily="34" charset="0"/>
              <a:buChar char="•"/>
            </a:pPr>
            <a:endParaRPr lang="en-IN" sz="2600" dirty="0">
              <a:solidFill>
                <a:srgbClr val="000000"/>
              </a:solidFill>
              <a:latin typeface="Times New Roman" panose="02020603050405020304" pitchFamily="18" charset="0"/>
              <a:ea typeface="Times New Roman" panose="02020603050405020304" pitchFamily="18" charset="0"/>
            </a:endParaRPr>
          </a:p>
          <a:p>
            <a:pPr marL="457200" indent="-457200">
              <a:buFont typeface="Arial" panose="020B0604020202020204" pitchFamily="34" charset="0"/>
              <a:buChar char="•"/>
            </a:pPr>
            <a:r>
              <a:rPr lang="en-IN" sz="2600" dirty="0">
                <a:solidFill>
                  <a:srgbClr val="000000"/>
                </a:solidFill>
                <a:effectLst/>
                <a:latin typeface="Times New Roman" panose="02020603050405020304" pitchFamily="18" charset="0"/>
                <a:ea typeface="Times New Roman" panose="02020603050405020304" pitchFamily="18" charset="0"/>
              </a:rPr>
              <a:t> Indicator circuit also has alarm feature. It not only indicate the amount of water present in overhead tank but also gives an alarm when the tank is full.</a:t>
            </a:r>
            <a:endParaRPr lang="en-IN" sz="2600" dirty="0"/>
          </a:p>
        </p:txBody>
      </p:sp>
    </p:spTree>
    <p:extLst>
      <p:ext uri="{BB962C8B-B14F-4D97-AF65-F5344CB8AC3E}">
        <p14:creationId xmlns:p14="http://schemas.microsoft.com/office/powerpoint/2010/main" val="1242074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40437B2-04C5-2394-424E-22A4A504E220}"/>
              </a:ext>
            </a:extLst>
          </p:cNvPr>
          <p:cNvSpPr txBox="1"/>
          <p:nvPr/>
        </p:nvSpPr>
        <p:spPr>
          <a:xfrm>
            <a:off x="294198" y="397565"/>
            <a:ext cx="6901732" cy="707886"/>
          </a:xfrm>
          <a:prstGeom prst="rect">
            <a:avLst/>
          </a:prstGeom>
          <a:noFill/>
        </p:spPr>
        <p:txBody>
          <a:bodyPr wrap="square" rtlCol="0">
            <a:spAutoFit/>
          </a:bodyPr>
          <a:lstStyle/>
          <a:p>
            <a:r>
              <a:rPr lang="en-US" sz="4000" dirty="0"/>
              <a:t>System Requirements:</a:t>
            </a:r>
          </a:p>
        </p:txBody>
      </p:sp>
      <p:sp>
        <p:nvSpPr>
          <p:cNvPr id="12" name="TextBox 11">
            <a:extLst>
              <a:ext uri="{FF2B5EF4-FFF2-40B4-BE49-F238E27FC236}">
                <a16:creationId xmlns:a16="http://schemas.microsoft.com/office/drawing/2014/main" id="{E514301F-8B4A-C356-655D-7857B0DE60D3}"/>
              </a:ext>
            </a:extLst>
          </p:cNvPr>
          <p:cNvSpPr txBox="1"/>
          <p:nvPr/>
        </p:nvSpPr>
        <p:spPr>
          <a:xfrm>
            <a:off x="2576223" y="1105451"/>
            <a:ext cx="5375082" cy="3380413"/>
          </a:xfrm>
          <a:prstGeom prst="rect">
            <a:avLst/>
          </a:prstGeom>
          <a:noFill/>
        </p:spPr>
        <p:txBody>
          <a:bodyPr wrap="square" rtlCol="0">
            <a:spAutoFit/>
          </a:bodyPr>
          <a:lstStyle/>
          <a:p>
            <a:pPr marL="342900" lvl="0" indent="-342900" algn="just">
              <a:lnSpc>
                <a:spcPct val="150000"/>
              </a:lnSpc>
              <a:buFont typeface="Courier New" panose="02070309020205020404" pitchFamily="49" charset="0"/>
              <a:buChar char="o"/>
            </a:pPr>
            <a:r>
              <a:rPr lang="en-GB" sz="1800" dirty="0">
                <a:effectLst/>
                <a:latin typeface="Times New Roman" panose="02020603050405020304" pitchFamily="18" charset="0"/>
                <a:ea typeface="Calibri" panose="020F0502020204030204" pitchFamily="34" charset="0"/>
              </a:rPr>
              <a:t>Arduino Uno R3</a:t>
            </a:r>
            <a:endParaRPr lang="en-IN" sz="1800" dirty="0">
              <a:effectLst/>
              <a:latin typeface="Calibri" panose="020F0502020204030204" pitchFamily="34" charset="0"/>
              <a:ea typeface="Calibri" panose="020F0502020204030204" pitchFamily="34" charset="0"/>
            </a:endParaRPr>
          </a:p>
          <a:p>
            <a:pPr marL="342900" lvl="0" indent="-342900" algn="just">
              <a:lnSpc>
                <a:spcPct val="150000"/>
              </a:lnSpc>
              <a:buFont typeface="Courier New" panose="02070309020205020404" pitchFamily="49" charset="0"/>
              <a:buChar char="o"/>
            </a:pPr>
            <a:r>
              <a:rPr lang="en-GB" sz="1800" dirty="0">
                <a:effectLst/>
                <a:latin typeface="Times New Roman" panose="02020603050405020304" pitchFamily="18" charset="0"/>
                <a:ea typeface="Calibri" panose="020F0502020204030204" pitchFamily="34" charset="0"/>
              </a:rPr>
              <a:t>LCD Display</a:t>
            </a:r>
            <a:endParaRPr lang="en-IN" sz="1800" dirty="0">
              <a:effectLst/>
              <a:latin typeface="Calibri" panose="020F0502020204030204" pitchFamily="34" charset="0"/>
              <a:ea typeface="Calibri" panose="020F0502020204030204" pitchFamily="34" charset="0"/>
            </a:endParaRPr>
          </a:p>
          <a:p>
            <a:pPr marL="342900" lvl="0" indent="-342900" algn="just">
              <a:lnSpc>
                <a:spcPct val="150000"/>
              </a:lnSpc>
              <a:buFont typeface="Courier New" panose="02070309020205020404" pitchFamily="49" charset="0"/>
              <a:buChar char="o"/>
            </a:pPr>
            <a:r>
              <a:rPr lang="en-GB" sz="1800" dirty="0">
                <a:effectLst/>
                <a:latin typeface="Times New Roman" panose="02020603050405020304" pitchFamily="18" charset="0"/>
                <a:ea typeface="Calibri" panose="020F0502020204030204" pitchFamily="34" charset="0"/>
              </a:rPr>
              <a:t>I2C Module</a:t>
            </a:r>
            <a:endParaRPr lang="en-IN" sz="1800" dirty="0">
              <a:effectLst/>
              <a:latin typeface="Calibri" panose="020F0502020204030204" pitchFamily="34" charset="0"/>
              <a:ea typeface="Calibri" panose="020F0502020204030204" pitchFamily="34" charset="0"/>
            </a:endParaRPr>
          </a:p>
          <a:p>
            <a:pPr marL="342900" lvl="0" indent="-342900" algn="just">
              <a:lnSpc>
                <a:spcPct val="150000"/>
              </a:lnSpc>
              <a:buFont typeface="Courier New" panose="02070309020205020404" pitchFamily="49" charset="0"/>
              <a:buChar char="o"/>
            </a:pPr>
            <a:r>
              <a:rPr lang="en-GB" sz="1800" dirty="0">
                <a:effectLst/>
                <a:latin typeface="Times New Roman" panose="02020603050405020304" pitchFamily="18" charset="0"/>
                <a:ea typeface="Calibri" panose="020F0502020204030204" pitchFamily="34" charset="0"/>
              </a:rPr>
              <a:t>Buzzer</a:t>
            </a:r>
            <a:endParaRPr lang="en-IN" sz="1800" dirty="0">
              <a:effectLst/>
              <a:latin typeface="Calibri" panose="020F0502020204030204" pitchFamily="34" charset="0"/>
              <a:ea typeface="Calibri" panose="020F0502020204030204" pitchFamily="34" charset="0"/>
            </a:endParaRPr>
          </a:p>
          <a:p>
            <a:pPr marL="342900" lvl="0" indent="-342900" algn="just">
              <a:lnSpc>
                <a:spcPct val="150000"/>
              </a:lnSpc>
              <a:buFont typeface="Courier New" panose="02070309020205020404" pitchFamily="49" charset="0"/>
              <a:buChar char="o"/>
            </a:pPr>
            <a:r>
              <a:rPr lang="en-GB" sz="1800" dirty="0">
                <a:effectLst/>
                <a:latin typeface="Times New Roman" panose="02020603050405020304" pitchFamily="18" charset="0"/>
                <a:ea typeface="Calibri" panose="020F0502020204030204" pitchFamily="34" charset="0"/>
              </a:rPr>
              <a:t>9V Battery</a:t>
            </a:r>
            <a:endParaRPr lang="en-IN" sz="1800" dirty="0">
              <a:effectLst/>
              <a:latin typeface="Calibri" panose="020F0502020204030204" pitchFamily="34" charset="0"/>
              <a:ea typeface="Calibri" panose="020F0502020204030204" pitchFamily="34" charset="0"/>
            </a:endParaRPr>
          </a:p>
          <a:p>
            <a:pPr marL="342900" lvl="0" indent="-342900" algn="just">
              <a:lnSpc>
                <a:spcPct val="150000"/>
              </a:lnSpc>
              <a:buFont typeface="Courier New" panose="02070309020205020404" pitchFamily="49" charset="0"/>
              <a:buChar char="o"/>
            </a:pPr>
            <a:r>
              <a:rPr lang="en-GB" sz="1800" dirty="0">
                <a:effectLst/>
                <a:latin typeface="Times New Roman" panose="02020603050405020304" pitchFamily="18" charset="0"/>
                <a:ea typeface="Calibri" panose="020F0502020204030204" pitchFamily="34" charset="0"/>
              </a:rPr>
              <a:t>Water Level Sensor</a:t>
            </a:r>
          </a:p>
          <a:p>
            <a:pPr marL="342900" lvl="0" indent="-342900" algn="just">
              <a:lnSpc>
                <a:spcPct val="150000"/>
              </a:lnSpc>
              <a:spcAft>
                <a:spcPts val="800"/>
              </a:spcAft>
              <a:buFont typeface="Courier New" panose="02070309020205020404" pitchFamily="49" charset="0"/>
              <a:buChar char="o"/>
            </a:pPr>
            <a:r>
              <a:rPr lang="en-GB" dirty="0">
                <a:latin typeface="Times New Roman" panose="02020603050405020304" pitchFamily="18" charset="0"/>
                <a:ea typeface="Calibri" panose="020F0502020204030204" pitchFamily="34" charset="0"/>
              </a:rPr>
              <a:t>Arduino IDE</a:t>
            </a:r>
            <a:endParaRPr lang="en-IN" sz="1800" dirty="0">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3435077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1D5E38C-A99C-FD51-81EF-7AE02EE06773}"/>
              </a:ext>
            </a:extLst>
          </p:cNvPr>
          <p:cNvSpPr txBox="1"/>
          <p:nvPr/>
        </p:nvSpPr>
        <p:spPr>
          <a:xfrm>
            <a:off x="6027089" y="357809"/>
            <a:ext cx="47708" cy="405516"/>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80CFEF96-5A08-BED0-21F7-C4CDD0C3A3F4}"/>
              </a:ext>
            </a:extLst>
          </p:cNvPr>
          <p:cNvSpPr txBox="1"/>
          <p:nvPr/>
        </p:nvSpPr>
        <p:spPr>
          <a:xfrm>
            <a:off x="294198" y="357809"/>
            <a:ext cx="4627659" cy="707886"/>
          </a:xfrm>
          <a:prstGeom prst="rect">
            <a:avLst/>
          </a:prstGeom>
          <a:noFill/>
        </p:spPr>
        <p:txBody>
          <a:bodyPr wrap="square" rtlCol="0">
            <a:spAutoFit/>
          </a:bodyPr>
          <a:lstStyle/>
          <a:p>
            <a:r>
              <a:rPr lang="en-US" sz="4000" dirty="0"/>
              <a:t>System Design:</a:t>
            </a:r>
            <a:endParaRPr lang="en-IN" sz="4000" dirty="0"/>
          </a:p>
        </p:txBody>
      </p:sp>
      <p:pic>
        <p:nvPicPr>
          <p:cNvPr id="1026" name="Picture 2">
            <a:extLst>
              <a:ext uri="{FF2B5EF4-FFF2-40B4-BE49-F238E27FC236}">
                <a16:creationId xmlns:a16="http://schemas.microsoft.com/office/drawing/2014/main" id="{71985BE6-D297-9750-DE12-AD48D5972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0706" y="1451728"/>
            <a:ext cx="7593291" cy="3374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633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8D8843-78EE-0053-9440-01110ACC3122}"/>
              </a:ext>
            </a:extLst>
          </p:cNvPr>
          <p:cNvSpPr txBox="1"/>
          <p:nvPr/>
        </p:nvSpPr>
        <p:spPr>
          <a:xfrm>
            <a:off x="254524" y="358219"/>
            <a:ext cx="2611224" cy="369332"/>
          </a:xfrm>
          <a:prstGeom prst="rect">
            <a:avLst/>
          </a:prstGeom>
          <a:noFill/>
        </p:spPr>
        <p:txBody>
          <a:bodyPr wrap="square" rtlCol="0">
            <a:spAutoFit/>
          </a:bodyPr>
          <a:lstStyle/>
          <a:p>
            <a:r>
              <a:rPr lang="en-US" b="1" dirty="0"/>
              <a:t>FLOW CHART:</a:t>
            </a:r>
          </a:p>
        </p:txBody>
      </p:sp>
      <p:pic>
        <p:nvPicPr>
          <p:cNvPr id="6" name="Picture 5">
            <a:extLst>
              <a:ext uri="{FF2B5EF4-FFF2-40B4-BE49-F238E27FC236}">
                <a16:creationId xmlns:a16="http://schemas.microsoft.com/office/drawing/2014/main" id="{2E299186-6DE9-A18E-200C-FE53E82A9E1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65748" y="0"/>
            <a:ext cx="3272155" cy="6858000"/>
          </a:xfrm>
          <a:prstGeom prst="rect">
            <a:avLst/>
          </a:prstGeom>
          <a:noFill/>
          <a:ln>
            <a:noFill/>
          </a:ln>
        </p:spPr>
      </p:pic>
    </p:spTree>
    <p:extLst>
      <p:ext uri="{BB962C8B-B14F-4D97-AF65-F5344CB8AC3E}">
        <p14:creationId xmlns:p14="http://schemas.microsoft.com/office/powerpoint/2010/main" val="520000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21ECC7-6D6C-07FA-B11A-1779AB333470}"/>
              </a:ext>
            </a:extLst>
          </p:cNvPr>
          <p:cNvPicPr>
            <a:picLocks noChangeAspect="1"/>
          </p:cNvPicPr>
          <p:nvPr/>
        </p:nvPicPr>
        <p:blipFill>
          <a:blip r:embed="rId2"/>
          <a:srcRect/>
          <a:stretch/>
        </p:blipFill>
        <p:spPr>
          <a:xfrm>
            <a:off x="1910135" y="1618835"/>
            <a:ext cx="6462587" cy="3949358"/>
          </a:xfrm>
          <a:prstGeom prst="rect">
            <a:avLst/>
          </a:prstGeom>
        </p:spPr>
      </p:pic>
      <p:sp>
        <p:nvSpPr>
          <p:cNvPr id="5" name="TextBox 4">
            <a:extLst>
              <a:ext uri="{FF2B5EF4-FFF2-40B4-BE49-F238E27FC236}">
                <a16:creationId xmlns:a16="http://schemas.microsoft.com/office/drawing/2014/main" id="{814A35DE-CF6A-A63A-910F-C86A45A9B6BD}"/>
              </a:ext>
            </a:extLst>
          </p:cNvPr>
          <p:cNvSpPr txBox="1"/>
          <p:nvPr/>
        </p:nvSpPr>
        <p:spPr>
          <a:xfrm>
            <a:off x="421420" y="580446"/>
            <a:ext cx="4261899" cy="646331"/>
          </a:xfrm>
          <a:prstGeom prst="rect">
            <a:avLst/>
          </a:prstGeom>
          <a:noFill/>
        </p:spPr>
        <p:txBody>
          <a:bodyPr wrap="square" rtlCol="0">
            <a:spAutoFit/>
          </a:bodyPr>
          <a:lstStyle/>
          <a:p>
            <a:r>
              <a:rPr lang="en-US" sz="3600" dirty="0"/>
              <a:t>Circuit Diagram</a:t>
            </a:r>
            <a:r>
              <a:rPr lang="en-US" dirty="0"/>
              <a:t>:</a:t>
            </a:r>
            <a:endParaRPr lang="en-IN" dirty="0"/>
          </a:p>
        </p:txBody>
      </p:sp>
    </p:spTree>
    <p:extLst>
      <p:ext uri="{BB962C8B-B14F-4D97-AF65-F5344CB8AC3E}">
        <p14:creationId xmlns:p14="http://schemas.microsoft.com/office/powerpoint/2010/main" val="415844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72A67F5-A43B-FCD1-2448-91F0861D7AB4}"/>
              </a:ext>
            </a:extLst>
          </p:cNvPr>
          <p:cNvSpPr txBox="1"/>
          <p:nvPr/>
        </p:nvSpPr>
        <p:spPr>
          <a:xfrm>
            <a:off x="302150" y="588397"/>
            <a:ext cx="6798365" cy="646331"/>
          </a:xfrm>
          <a:prstGeom prst="rect">
            <a:avLst/>
          </a:prstGeom>
          <a:noFill/>
        </p:spPr>
        <p:txBody>
          <a:bodyPr wrap="square" rtlCol="0">
            <a:spAutoFit/>
          </a:bodyPr>
          <a:lstStyle/>
          <a:p>
            <a:r>
              <a:rPr lang="en-US" sz="3600" dirty="0"/>
              <a:t>Main Requirements:</a:t>
            </a:r>
            <a:endParaRPr lang="en-IN" sz="3600" dirty="0"/>
          </a:p>
        </p:txBody>
      </p:sp>
      <p:pic>
        <p:nvPicPr>
          <p:cNvPr id="10" name="Picture 9" descr="A picture containing electronics, circuit&#10;&#10;Description automatically generated">
            <a:extLst>
              <a:ext uri="{FF2B5EF4-FFF2-40B4-BE49-F238E27FC236}">
                <a16:creationId xmlns:a16="http://schemas.microsoft.com/office/drawing/2014/main" id="{F7B87022-3DB3-9C9B-C2E8-0FCB0DAEE8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2358" y="1924905"/>
            <a:ext cx="3343495" cy="3343495"/>
          </a:xfrm>
          <a:prstGeom prst="rect">
            <a:avLst/>
          </a:prstGeom>
        </p:spPr>
      </p:pic>
      <p:pic>
        <p:nvPicPr>
          <p:cNvPr id="11" name="Picture 10">
            <a:extLst>
              <a:ext uri="{FF2B5EF4-FFF2-40B4-BE49-F238E27FC236}">
                <a16:creationId xmlns:a16="http://schemas.microsoft.com/office/drawing/2014/main" id="{2AC09D86-A02A-85F7-61F1-B566C96E57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4470" y="1960660"/>
            <a:ext cx="3343495" cy="3343495"/>
          </a:xfrm>
          <a:prstGeom prst="rect">
            <a:avLst/>
          </a:prstGeom>
        </p:spPr>
      </p:pic>
      <p:sp>
        <p:nvSpPr>
          <p:cNvPr id="2" name="TextBox 1">
            <a:extLst>
              <a:ext uri="{FF2B5EF4-FFF2-40B4-BE49-F238E27FC236}">
                <a16:creationId xmlns:a16="http://schemas.microsoft.com/office/drawing/2014/main" id="{369A2167-6B8A-927B-105B-BED759F78C36}"/>
              </a:ext>
            </a:extLst>
          </p:cNvPr>
          <p:cNvSpPr txBox="1"/>
          <p:nvPr/>
        </p:nvSpPr>
        <p:spPr>
          <a:xfrm>
            <a:off x="1338606" y="5561814"/>
            <a:ext cx="3167406" cy="369332"/>
          </a:xfrm>
          <a:prstGeom prst="rect">
            <a:avLst/>
          </a:prstGeom>
          <a:noFill/>
        </p:spPr>
        <p:txBody>
          <a:bodyPr wrap="square" rtlCol="0">
            <a:spAutoFit/>
          </a:bodyPr>
          <a:lstStyle/>
          <a:p>
            <a:r>
              <a:rPr lang="en-US" dirty="0"/>
              <a:t>ARDUINO UNO</a:t>
            </a:r>
          </a:p>
        </p:txBody>
      </p:sp>
      <p:sp>
        <p:nvSpPr>
          <p:cNvPr id="3" name="TextBox 2">
            <a:extLst>
              <a:ext uri="{FF2B5EF4-FFF2-40B4-BE49-F238E27FC236}">
                <a16:creationId xmlns:a16="http://schemas.microsoft.com/office/drawing/2014/main" id="{774AFFC0-D546-347D-282A-B385DCBECD79}"/>
              </a:ext>
            </a:extLst>
          </p:cNvPr>
          <p:cNvSpPr txBox="1"/>
          <p:nvPr/>
        </p:nvSpPr>
        <p:spPr>
          <a:xfrm>
            <a:off x="7434470" y="5377148"/>
            <a:ext cx="3343495" cy="369332"/>
          </a:xfrm>
          <a:prstGeom prst="rect">
            <a:avLst/>
          </a:prstGeom>
          <a:noFill/>
        </p:spPr>
        <p:txBody>
          <a:bodyPr wrap="square" rtlCol="0">
            <a:spAutoFit/>
          </a:bodyPr>
          <a:lstStyle/>
          <a:p>
            <a:r>
              <a:rPr lang="en-US" dirty="0"/>
              <a:t>WATER LEVEL SENSOR</a:t>
            </a:r>
          </a:p>
        </p:txBody>
      </p:sp>
    </p:spTree>
    <p:extLst>
      <p:ext uri="{BB962C8B-B14F-4D97-AF65-F5344CB8AC3E}">
        <p14:creationId xmlns:p14="http://schemas.microsoft.com/office/powerpoint/2010/main" val="1096717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C2418DD-A4B7-089D-357A-9F50185DF0B1}"/>
              </a:ext>
            </a:extLst>
          </p:cNvPr>
          <p:cNvSpPr txBox="1"/>
          <p:nvPr/>
        </p:nvSpPr>
        <p:spPr>
          <a:xfrm>
            <a:off x="612250" y="508883"/>
            <a:ext cx="7354957" cy="461665"/>
          </a:xfrm>
          <a:prstGeom prst="rect">
            <a:avLst/>
          </a:prstGeom>
          <a:noFill/>
        </p:spPr>
        <p:txBody>
          <a:bodyPr wrap="square" rtlCol="0">
            <a:spAutoFit/>
          </a:bodyPr>
          <a:lstStyle/>
          <a:p>
            <a:r>
              <a:rPr lang="en-IN" sz="2400" dirty="0"/>
              <a:t>Working Process:</a:t>
            </a:r>
          </a:p>
        </p:txBody>
      </p:sp>
      <p:pic>
        <p:nvPicPr>
          <p:cNvPr id="5" name="Picture 4">
            <a:extLst>
              <a:ext uri="{FF2B5EF4-FFF2-40B4-BE49-F238E27FC236}">
                <a16:creationId xmlns:a16="http://schemas.microsoft.com/office/drawing/2014/main" id="{820369CE-F205-9E34-1A4B-A04FE35E40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rot="16200000">
            <a:off x="1363174" y="1924263"/>
            <a:ext cx="3021923" cy="3112930"/>
          </a:xfrm>
          <a:prstGeom prst="rect">
            <a:avLst/>
          </a:prstGeom>
          <a:noFill/>
          <a:ln>
            <a:noFill/>
          </a:ln>
        </p:spPr>
      </p:pic>
      <p:pic>
        <p:nvPicPr>
          <p:cNvPr id="6" name="Picture 5">
            <a:extLst>
              <a:ext uri="{FF2B5EF4-FFF2-40B4-BE49-F238E27FC236}">
                <a16:creationId xmlns:a16="http://schemas.microsoft.com/office/drawing/2014/main" id="{5E26DBA5-A5F8-CC7D-72F2-3CB19F59F0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4882" y="2045618"/>
            <a:ext cx="5673332" cy="3021922"/>
          </a:xfrm>
          <a:prstGeom prst="rect">
            <a:avLst/>
          </a:prstGeom>
        </p:spPr>
      </p:pic>
    </p:spTree>
    <p:extLst>
      <p:ext uri="{BB962C8B-B14F-4D97-AF65-F5344CB8AC3E}">
        <p14:creationId xmlns:p14="http://schemas.microsoft.com/office/powerpoint/2010/main" val="2577936335"/>
      </p:ext>
    </p:extLst>
  </p:cSld>
  <p:clrMapOvr>
    <a:masterClrMapping/>
  </p:clrMapOvr>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6F7A4518-677F-49D0-AD76-8F0F7DEFB1E5}" vid="{F577DF72-62B0-42B0-B34E-786789A79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Organic design</Template>
  <TotalTime>137</TotalTime>
  <Words>346</Words>
  <Application>Microsoft Office PowerPoint</Application>
  <PresentationFormat>Widescreen</PresentationFormat>
  <Paragraphs>49</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Courier New</vt:lpstr>
      <vt:lpstr>Gill Sans Nova</vt:lpstr>
      <vt:lpstr>Gill Sans Nova Light</vt:lpstr>
      <vt:lpstr>Sagona Book</vt:lpstr>
      <vt:lpstr>Times New Roman</vt:lpstr>
      <vt:lpstr>Office Theme</vt:lpstr>
      <vt:lpstr>Water Level Indicator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Level Indicator</dc:title>
  <dc:creator>rajamohan.sf@maduracollege.edu.in</dc:creator>
  <cp:lastModifiedBy>smuthukumarasamy97@gmail.com</cp:lastModifiedBy>
  <cp:revision>13</cp:revision>
  <dcterms:created xsi:type="dcterms:W3CDTF">2023-05-14T09:44:14Z</dcterms:created>
  <dcterms:modified xsi:type="dcterms:W3CDTF">2023-05-19T05:25:49Z</dcterms:modified>
</cp:coreProperties>
</file>